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77" r:id="rId10"/>
    <p:sldId id="263" r:id="rId11"/>
    <p:sldId id="267" r:id="rId12"/>
    <p:sldId id="266" r:id="rId13"/>
    <p:sldId id="268" r:id="rId14"/>
    <p:sldId id="269" r:id="rId15"/>
    <p:sldId id="270" r:id="rId16"/>
    <p:sldId id="271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2" clrIdx="0">
    <p:extLst>
      <p:ext uri="{19B8F6BF-5375-455C-9EA6-DF929625EA0E}">
        <p15:presenceInfo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89767" autoAdjust="0"/>
  </p:normalViewPr>
  <p:slideViewPr>
    <p:cSldViewPr snapToGrid="0">
      <p:cViewPr varScale="1">
        <p:scale>
          <a:sx n="67" d="100"/>
          <a:sy n="67" d="100"/>
        </p:scale>
        <p:origin x="86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9BDF6-4F9D-4F03-9212-A9DFF4FBD671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1421-E4AD-46FA-A75B-2F652090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2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A1421-E4AD-46FA-A75B-2F6520908F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3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37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2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9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97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7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37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4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23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2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9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AD713-2E4E-4DB4-AD79-F1263664DAF6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7F1E2-9CBB-4D42-A742-0FDCB7A94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5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3" y="328613"/>
            <a:ext cx="11444287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8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1837" y="2585770"/>
            <a:ext cx="608366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Most.Asfia</a:t>
            </a:r>
            <a:r>
              <a:rPr lang="en-US" sz="4400" b="1" dirty="0" smtClean="0">
                <a:solidFill>
                  <a:srgbClr val="002060"/>
                </a:solidFill>
              </a:rPr>
              <a:t> </a:t>
            </a:r>
            <a:r>
              <a:rPr lang="en-US" sz="4400" b="1" dirty="0" err="1">
                <a:solidFill>
                  <a:srgbClr val="002060"/>
                </a:solidFill>
              </a:rPr>
              <a:t>N</a:t>
            </a:r>
            <a:r>
              <a:rPr lang="en-US" sz="4400" b="1" dirty="0" err="1" smtClean="0">
                <a:solidFill>
                  <a:srgbClr val="002060"/>
                </a:solidFill>
              </a:rPr>
              <a:t>igar</a:t>
            </a:r>
            <a:endParaRPr lang="en-US" sz="44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3600" b="1" dirty="0" err="1" smtClean="0">
                <a:solidFill>
                  <a:srgbClr val="002060"/>
                </a:solidFill>
              </a:rPr>
              <a:t>AssistanTeacher</a:t>
            </a:r>
            <a:r>
              <a:rPr lang="en-US" sz="3600" b="1" dirty="0" smtClean="0">
                <a:solidFill>
                  <a:srgbClr val="002060"/>
                </a:solidFill>
              </a:rPr>
              <a:t>(English)</a:t>
            </a:r>
          </a:p>
          <a:p>
            <a:pPr algn="ctr"/>
            <a:r>
              <a:rPr lang="en-US" sz="3600" b="1" dirty="0" err="1" smtClean="0">
                <a:solidFill>
                  <a:srgbClr val="002060"/>
                </a:solidFill>
              </a:rPr>
              <a:t>Baliapukur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Vidya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Niketon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3600" b="1" dirty="0" err="1" smtClean="0">
                <a:solidFill>
                  <a:srgbClr val="002060"/>
                </a:solidFill>
              </a:rPr>
              <a:t>Boalia,Rajshahi</a:t>
            </a:r>
            <a:r>
              <a:rPr lang="en-US" sz="3600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Mobile no. 01751815265</a:t>
            </a:r>
          </a:p>
        </p:txBody>
      </p:sp>
      <p:sp>
        <p:nvSpPr>
          <p:cNvPr id="3" name="Wave 2"/>
          <p:cNvSpPr/>
          <p:nvPr/>
        </p:nvSpPr>
        <p:spPr>
          <a:xfrm>
            <a:off x="2143961" y="462094"/>
            <a:ext cx="6919415" cy="1705971"/>
          </a:xfrm>
          <a:prstGeom prst="wav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Teacher’s Introduction: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2508" y="2509075"/>
            <a:ext cx="56228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Subject: English 1</a:t>
            </a:r>
            <a:r>
              <a:rPr lang="en-US" sz="4000" b="1" baseline="30000" dirty="0" smtClean="0">
                <a:solidFill>
                  <a:srgbClr val="002060"/>
                </a:solidFill>
              </a:rPr>
              <a:t>st</a:t>
            </a:r>
            <a:r>
              <a:rPr lang="en-US" sz="4000" b="1" dirty="0" smtClean="0">
                <a:solidFill>
                  <a:srgbClr val="002060"/>
                </a:solidFill>
              </a:rPr>
              <a:t> Paper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 Class: Eight              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 Unit: </a:t>
            </a:r>
            <a:r>
              <a:rPr lang="en-US" sz="4000" b="1" dirty="0">
                <a:solidFill>
                  <a:srgbClr val="002060"/>
                </a:solidFill>
              </a:rPr>
              <a:t>2</a:t>
            </a:r>
            <a:endParaRPr lang="en-US" sz="4000" b="1" dirty="0" smtClean="0">
              <a:solidFill>
                <a:srgbClr val="002060"/>
              </a:solidFill>
            </a:endParaRPr>
          </a:p>
          <a:p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</a:rPr>
              <a:t>Lesson: One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 Time: 50 min.</a:t>
            </a:r>
          </a:p>
          <a:p>
            <a:r>
              <a:rPr lang="en-US" sz="4000" b="1" dirty="0" smtClean="0">
                <a:solidFill>
                  <a:srgbClr val="002060"/>
                </a:solidFill>
              </a:rPr>
              <a:t>Date:19/01/14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Wave 2"/>
          <p:cNvSpPr/>
          <p:nvPr/>
        </p:nvSpPr>
        <p:spPr>
          <a:xfrm>
            <a:off x="3002508" y="641444"/>
            <a:ext cx="6223379" cy="1569492"/>
          </a:xfrm>
          <a:prstGeom prst="wav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Lesson Introduction: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1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6917" y="5473059"/>
            <a:ext cx="3897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Rice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301544" y="940158"/>
            <a:ext cx="3915177" cy="2073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55335" y="940158"/>
            <a:ext cx="3361386" cy="1751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02" y="1983346"/>
            <a:ext cx="3142444" cy="2343950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 rot="16200000">
            <a:off x="1716112" y="4807034"/>
            <a:ext cx="907960" cy="476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6200000">
            <a:off x="5705477" y="4736698"/>
            <a:ext cx="905944" cy="458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6200000">
            <a:off x="9695909" y="4730258"/>
            <a:ext cx="901792" cy="463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657442" y="5499274"/>
            <a:ext cx="2009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Fish</a:t>
            </a:r>
            <a:endParaRPr lang="en-US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433248" y="5499274"/>
            <a:ext cx="209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Pulse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01532" y="206062"/>
            <a:ext cx="7572778" cy="76944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Follow the following pictures </a:t>
            </a:r>
            <a:endParaRPr lang="en-US" sz="44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769" y="1983346"/>
            <a:ext cx="3181082" cy="2343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1983346"/>
            <a:ext cx="3084365" cy="234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5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  <p:bldP spid="16" grpId="0"/>
      <p:bldP spid="17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2273" y="569066"/>
            <a:ext cx="5178011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6600" b="1" u="sng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88696" y="994121"/>
            <a:ext cx="4530064" cy="1133754"/>
          </a:xfrm>
          <a:prstGeom prst="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92473" y="4520485"/>
            <a:ext cx="3696237" cy="1506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578" y="3686291"/>
            <a:ext cx="5073508" cy="27947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2106" y="2278230"/>
            <a:ext cx="5339541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accent5"/>
                </a:solidFill>
              </a:rPr>
              <a:t>Good  Food</a:t>
            </a:r>
            <a:endParaRPr lang="en-US" sz="7200" b="1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3027325">
            <a:off x="8967139" y="1341320"/>
            <a:ext cx="257317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1575" y="505744"/>
            <a:ext cx="5330072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tx2">
                    <a:lumMod val="50000"/>
                  </a:schemeClr>
                </a:solidFill>
              </a:rPr>
              <a:t>Today’s topic:</a:t>
            </a:r>
            <a:endParaRPr lang="en-US" sz="6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2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7857" y="696036"/>
            <a:ext cx="7220246" cy="92333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rgbClr val="002060"/>
                </a:solidFill>
              </a:rPr>
              <a:t>Objectives of the lesson:</a:t>
            </a:r>
            <a:endParaRPr lang="en-US" sz="5400" b="1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7856" y="2292824"/>
            <a:ext cx="9539785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solidFill>
                  <a:srgbClr val="0070C0"/>
                </a:solidFill>
              </a:rPr>
              <a:t>At the end of the lesson we will be able……</a:t>
            </a:r>
          </a:p>
          <a:p>
            <a:endParaRPr lang="en-US" sz="2000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500" dirty="0" smtClean="0">
                <a:solidFill>
                  <a:srgbClr val="002060"/>
                </a:solidFill>
              </a:rPr>
              <a:t> to read and understand the text.</a:t>
            </a:r>
          </a:p>
          <a:p>
            <a:pPr marL="285750" lvl="3" indent="-285750">
              <a:buFont typeface="Wingdings" panose="05000000000000000000" pitchFamily="2" charset="2"/>
              <a:buChar char="Ø"/>
            </a:pPr>
            <a:r>
              <a:rPr lang="en-US" sz="3500" dirty="0">
                <a:solidFill>
                  <a:srgbClr val="002060"/>
                </a:solidFill>
              </a:rPr>
              <a:t> </a:t>
            </a:r>
            <a:r>
              <a:rPr lang="en-US" sz="3500" dirty="0" smtClean="0">
                <a:solidFill>
                  <a:srgbClr val="002060"/>
                </a:solidFill>
              </a:rPr>
              <a:t>to listen for information.</a:t>
            </a:r>
          </a:p>
          <a:p>
            <a:pPr marL="285750" lvl="3" indent="-285750">
              <a:buFont typeface="Wingdings" panose="05000000000000000000" pitchFamily="2" charset="2"/>
              <a:buChar char="Ø"/>
            </a:pPr>
            <a:r>
              <a:rPr lang="en-US" sz="3500" dirty="0">
                <a:solidFill>
                  <a:srgbClr val="002060"/>
                </a:solidFill>
              </a:rPr>
              <a:t> </a:t>
            </a:r>
            <a:r>
              <a:rPr lang="en-US" sz="3500" dirty="0" smtClean="0">
                <a:solidFill>
                  <a:srgbClr val="002060"/>
                </a:solidFill>
              </a:rPr>
              <a:t>to realize the questions and answers.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500" dirty="0" smtClean="0">
                <a:solidFill>
                  <a:srgbClr val="002060"/>
                </a:solidFill>
              </a:rPr>
              <a:t> to write a short paragraph.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35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0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8859" y="485927"/>
            <a:ext cx="5636525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5400" b="1" u="sng" dirty="0" smtClean="0">
                <a:solidFill>
                  <a:srgbClr val="002060"/>
                </a:solidFill>
              </a:rPr>
              <a:t>Teacher’s Reading:</a:t>
            </a:r>
            <a:endParaRPr lang="en-US" sz="5400" b="1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4914" y="1302960"/>
            <a:ext cx="954502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70C0"/>
                </a:solidFill>
              </a:rPr>
              <a:t>Teacher will read the text from unit: Two, lesson-1 frequently and correctly  and student will listen.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59" y="3129566"/>
            <a:ext cx="7021228" cy="377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7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1097" y="1065980"/>
            <a:ext cx="5592685" cy="92333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rgbClr val="002060"/>
                </a:solidFill>
              </a:rPr>
              <a:t>Student’s Reading:</a:t>
            </a:r>
            <a:endParaRPr lang="en-US" sz="5400" b="1" u="sng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342" y="2979114"/>
            <a:ext cx="102685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70C0"/>
                </a:solidFill>
              </a:rPr>
              <a:t>Student will read the selected text and teacher will listen and also make correction their mistakes.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9666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4094" y="579122"/>
            <a:ext cx="5632194" cy="92333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/>
            <a:r>
              <a:rPr lang="en-US" sz="5400" b="1" dirty="0" smtClean="0">
                <a:solidFill>
                  <a:srgbClr val="002060"/>
                </a:solidFill>
              </a:rPr>
              <a:t>Word  Meaning</a:t>
            </a:r>
            <a:endParaRPr lang="en-US" sz="5400" b="1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424" y="1745432"/>
            <a:ext cx="1641502" cy="10669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46288" y="3380617"/>
            <a:ext cx="420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2800" b="1" dirty="0" smtClean="0"/>
              <a:t>শারিরীক গঠন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569942" y="4887740"/>
            <a:ext cx="4394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অস্তিত্ব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446288" y="6018973"/>
            <a:ext cx="4518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স্বাস্থ্যবান</a:t>
            </a:r>
            <a:endParaRPr lang="en-US" sz="2800" b="1" dirty="0"/>
          </a:p>
        </p:txBody>
      </p:sp>
      <p:sp>
        <p:nvSpPr>
          <p:cNvPr id="12" name="Right Arrow 11"/>
          <p:cNvSpPr/>
          <p:nvPr/>
        </p:nvSpPr>
        <p:spPr>
          <a:xfrm>
            <a:off x="3671195" y="2026460"/>
            <a:ext cx="1021829" cy="4296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7209083" y="2013021"/>
            <a:ext cx="944242" cy="4358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704940" y="3380618"/>
            <a:ext cx="988084" cy="420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7233190" y="3404243"/>
            <a:ext cx="981219" cy="435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669443" y="4887740"/>
            <a:ext cx="1025332" cy="4397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286476" y="4917480"/>
            <a:ext cx="981219" cy="3802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669443" y="6014331"/>
            <a:ext cx="1025332" cy="4330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flipV="1">
            <a:off x="7233190" y="6022037"/>
            <a:ext cx="981219" cy="417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077742" y="4777639"/>
            <a:ext cx="2601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Substance</a:t>
            </a:r>
            <a:endParaRPr lang="en-US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285934" y="5913876"/>
            <a:ext cx="1821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Healthy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712" y="5693939"/>
            <a:ext cx="1664731" cy="117328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24201" y="1948921"/>
            <a:ext cx="194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Nutritious</a:t>
            </a:r>
            <a:endParaRPr lang="en-US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8691482" y="2013021"/>
            <a:ext cx="3028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পুষ্টিকর</a:t>
            </a:r>
            <a:endParaRPr lang="en-US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389067" y="3219782"/>
            <a:ext cx="19788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Physical structure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424" y="3020587"/>
            <a:ext cx="1695683" cy="11552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755" y="4569464"/>
            <a:ext cx="1655019" cy="106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7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/>
      <p:bldP spid="22" grpId="0"/>
      <p:bldP spid="20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4"/>
          <p:cNvSpPr/>
          <p:nvPr/>
        </p:nvSpPr>
        <p:spPr>
          <a:xfrm rot="10800000">
            <a:off x="1680021" y="330080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93373" y="4437510"/>
            <a:ext cx="857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Fish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320815" y="18168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50728" y="1674794"/>
            <a:ext cx="9428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Milk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10800000">
            <a:off x="7810019" y="351737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989698" y="3467305"/>
            <a:ext cx="18739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Vegetable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5461" y="5753639"/>
            <a:ext cx="64654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endParaRPr lang="en-US" sz="28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Can you guess what the type of food is?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70036" y="5274111"/>
            <a:ext cx="5079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    </a:t>
            </a:r>
            <a:r>
              <a:rPr lang="en-US" sz="2800" b="1" dirty="0" smtClean="0">
                <a:solidFill>
                  <a:srgbClr val="002060"/>
                </a:solidFill>
              </a:rPr>
              <a:t>The Good  Food</a:t>
            </a:r>
          </a:p>
          <a:p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82" y="983992"/>
            <a:ext cx="3309869" cy="20665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036" y="2748876"/>
            <a:ext cx="3366064" cy="22734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75461" y="103632"/>
            <a:ext cx="660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What do you see in the following pictures?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761" y="827068"/>
            <a:ext cx="3136979" cy="222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2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3" grpId="0"/>
      <p:bldP spid="14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1391" y="5395713"/>
            <a:ext cx="4688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A picture of our regular food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2924953" y="4287055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779564" y="4287055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55427" y="5395713"/>
            <a:ext cx="5947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A list of nutritious food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10" y="411611"/>
            <a:ext cx="4611757" cy="37451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499" y="441814"/>
            <a:ext cx="4509981" cy="374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5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1081" y="619530"/>
            <a:ext cx="8385885" cy="92333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rgbClr val="002060"/>
                </a:solidFill>
              </a:rPr>
              <a:t>Individual Question: (2 min.)</a:t>
            </a:r>
            <a:endParaRPr lang="en-US" sz="5400" b="1" u="sng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9846" y="2661660"/>
            <a:ext cx="106790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0070C0"/>
                </a:solidFill>
              </a:rPr>
              <a:t>Write answer of the following questions according to the text</a:t>
            </a:r>
          </a:p>
          <a:p>
            <a:r>
              <a:rPr lang="en-US" sz="3000" b="1" dirty="0" smtClean="0">
                <a:solidFill>
                  <a:srgbClr val="0070C0"/>
                </a:solidFill>
              </a:rPr>
              <a:t>given in the book unit- Two, lesson </a:t>
            </a:r>
            <a:r>
              <a:rPr lang="en-US" sz="3000" b="1" dirty="0">
                <a:solidFill>
                  <a:srgbClr val="0070C0"/>
                </a:solidFill>
              </a:rPr>
              <a:t>-</a:t>
            </a:r>
            <a:r>
              <a:rPr lang="en-US" sz="3000" b="1" dirty="0" smtClean="0">
                <a:solidFill>
                  <a:srgbClr val="0070C0"/>
                </a:solidFill>
              </a:rPr>
              <a:t>1.</a:t>
            </a:r>
          </a:p>
          <a:p>
            <a:endParaRPr lang="en-US" sz="3000" b="1" dirty="0" smtClean="0"/>
          </a:p>
          <a:p>
            <a:pPr marL="514350" indent="-514350">
              <a:buAutoNum type="alphaLcParenBoth"/>
            </a:pPr>
            <a:r>
              <a:rPr lang="en-US" sz="3000" b="1" dirty="0" smtClean="0">
                <a:solidFill>
                  <a:srgbClr val="002060"/>
                </a:solidFill>
              </a:rPr>
              <a:t>Why do we eat food?</a:t>
            </a:r>
          </a:p>
          <a:p>
            <a:r>
              <a:rPr lang="en-US" sz="3000" b="1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r>
              <a:rPr lang="en-US" sz="3000" b="1" dirty="0" err="1" smtClean="0">
                <a:solidFill>
                  <a:schemeClr val="accent1">
                    <a:lumMod val="75000"/>
                  </a:schemeClr>
                </a:solidFill>
              </a:rPr>
              <a:t>Ans:We</a:t>
            </a:r>
            <a:r>
              <a:rPr lang="en-US" sz="3000" b="1" dirty="0" smtClean="0">
                <a:solidFill>
                  <a:schemeClr val="accent1">
                    <a:lumMod val="75000"/>
                  </a:schemeClr>
                </a:solidFill>
              </a:rPr>
              <a:t> eat food so that we can live.</a:t>
            </a:r>
          </a:p>
          <a:p>
            <a:r>
              <a:rPr lang="en-US" sz="3000" b="1" dirty="0" smtClean="0">
                <a:solidFill>
                  <a:srgbClr val="002060"/>
                </a:solidFill>
              </a:rPr>
              <a:t>(b).What is meant by “nutritious food”?</a:t>
            </a:r>
          </a:p>
          <a:p>
            <a:r>
              <a:rPr lang="en-US" sz="3000" b="1" dirty="0" smtClean="0"/>
              <a:t>      </a:t>
            </a:r>
            <a:r>
              <a:rPr lang="en-US" sz="3000" b="1" dirty="0" err="1" smtClean="0">
                <a:solidFill>
                  <a:srgbClr val="0070C0"/>
                </a:solidFill>
              </a:rPr>
              <a:t>Ans</a:t>
            </a:r>
            <a:r>
              <a:rPr lang="en-US" sz="3000" b="1" dirty="0" smtClean="0">
                <a:solidFill>
                  <a:srgbClr val="0070C0"/>
                </a:solidFill>
              </a:rPr>
              <a:t>: “Nutritious food” means that kind of food that contains natural substances for our body and stay healthy.</a:t>
            </a:r>
            <a:r>
              <a:rPr lang="en-US" sz="3000" b="1" dirty="0" smtClean="0"/>
              <a:t> 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64915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215" y="2595700"/>
            <a:ext cx="2219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Habitual food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279913" y="2639914"/>
            <a:ext cx="978408" cy="40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115524" y="2498456"/>
            <a:ext cx="1664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V</a:t>
            </a:r>
            <a:r>
              <a:rPr lang="en-US" sz="2800" b="1" dirty="0" smtClean="0">
                <a:solidFill>
                  <a:srgbClr val="002060"/>
                </a:solidFill>
              </a:rPr>
              <a:t>egetable</a:t>
            </a:r>
          </a:p>
        </p:txBody>
      </p:sp>
      <p:sp>
        <p:nvSpPr>
          <p:cNvPr id="10" name="Left Arrow 9"/>
          <p:cNvSpPr/>
          <p:nvPr/>
        </p:nvSpPr>
        <p:spPr>
          <a:xfrm>
            <a:off x="9004595" y="2594541"/>
            <a:ext cx="978408" cy="3418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279913" y="4335722"/>
            <a:ext cx="978408" cy="402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42777" y="4291892"/>
            <a:ext cx="1734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E</a:t>
            </a:r>
            <a:r>
              <a:rPr lang="en-US" sz="2800" b="1" dirty="0" smtClean="0">
                <a:solidFill>
                  <a:srgbClr val="002060"/>
                </a:solidFill>
              </a:rPr>
              <a:t>ating rice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8968447" y="4291892"/>
            <a:ext cx="978408" cy="40132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860094" y="4230942"/>
            <a:ext cx="2149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Eating bad food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5384" y="276618"/>
            <a:ext cx="5584670" cy="92333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rgbClr val="002060"/>
                </a:solidFill>
              </a:rPr>
              <a:t>Pair Work: (5 min.)</a:t>
            </a:r>
            <a:endParaRPr lang="en-US" sz="5400" b="1" u="sng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5935" y="1377567"/>
            <a:ext cx="6054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Identify the following pictures.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17782" y="3322286"/>
            <a:ext cx="438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7372939" y="3277695"/>
            <a:ext cx="380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217782" y="4976153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7550231" y="4985594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946" y="2152415"/>
            <a:ext cx="2148657" cy="1226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969" y="3780797"/>
            <a:ext cx="2172316" cy="12935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17" y="3919796"/>
            <a:ext cx="2189186" cy="11455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3787" y="5653129"/>
            <a:ext cx="11646363" cy="83155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/>
              <a:t>Ques</a:t>
            </a:r>
            <a:r>
              <a:rPr lang="en-US" sz="2400" b="1" dirty="0" smtClean="0"/>
              <a:t>: How much food does a person need to eat a day?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   </a:t>
            </a:r>
            <a:r>
              <a:rPr lang="en-US" sz="2400" b="1" dirty="0" err="1" smtClean="0">
                <a:solidFill>
                  <a:srgbClr val="0070C0"/>
                </a:solidFill>
              </a:rPr>
              <a:t>Ans</a:t>
            </a:r>
            <a:r>
              <a:rPr lang="en-US" sz="2400" b="1" dirty="0" smtClean="0">
                <a:solidFill>
                  <a:srgbClr val="0070C0"/>
                </a:solidFill>
              </a:rPr>
              <a:t>: A person needs to eat a day only a certain amount of food that his/her body needs.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311" y="2152415"/>
            <a:ext cx="2171982" cy="122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0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/>
      <p:bldP spid="5" grpId="0" animBg="1"/>
      <p:bldP spid="15" grpId="0"/>
      <p:bldP spid="20" grpId="0"/>
      <p:bldP spid="21" grpId="0"/>
      <p:bldP spid="22" grpId="0"/>
      <p:bldP spid="2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5897" y="224663"/>
            <a:ext cx="6617261" cy="92333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5400" b="1" u="sng" dirty="0" smtClean="0">
                <a:solidFill>
                  <a:srgbClr val="002060"/>
                </a:solidFill>
              </a:rPr>
              <a:t>Group Work: (10 min.)</a:t>
            </a:r>
            <a:endParaRPr lang="en-US" sz="5400" b="1" u="sng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293" y="1875429"/>
            <a:ext cx="1076808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Think you went to eat  food to the </a:t>
            </a:r>
          </a:p>
          <a:p>
            <a:r>
              <a:rPr lang="en-US" sz="4000" b="1" dirty="0" smtClean="0">
                <a:solidFill>
                  <a:srgbClr val="0070C0"/>
                </a:solidFill>
              </a:rPr>
              <a:t>restaurant with some friends.</a:t>
            </a:r>
          </a:p>
          <a:p>
            <a:r>
              <a:rPr lang="en-US" sz="4000" b="1" dirty="0" smtClean="0">
                <a:solidFill>
                  <a:srgbClr val="0070C0"/>
                </a:solidFill>
              </a:rPr>
              <a:t> </a:t>
            </a:r>
          </a:p>
          <a:p>
            <a:endParaRPr lang="en-US" sz="4000" b="1" dirty="0"/>
          </a:p>
          <a:p>
            <a:endParaRPr lang="en-US" sz="4000" b="1" dirty="0" smtClean="0"/>
          </a:p>
          <a:p>
            <a:endParaRPr lang="en-US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 smtClean="0">
                <a:solidFill>
                  <a:srgbClr val="002060"/>
                </a:solidFill>
              </a:rPr>
              <a:t>Now, write a comparison paragraph about “Good  and </a:t>
            </a:r>
            <a:r>
              <a:rPr lang="en-US" sz="3000" dirty="0">
                <a:solidFill>
                  <a:srgbClr val="002060"/>
                </a:solidFill>
              </a:rPr>
              <a:t>B</a:t>
            </a:r>
            <a:r>
              <a:rPr lang="en-US" sz="3000" dirty="0" smtClean="0">
                <a:solidFill>
                  <a:srgbClr val="002060"/>
                </a:solidFill>
              </a:rPr>
              <a:t>ad Food”.</a:t>
            </a: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376" y="1437356"/>
            <a:ext cx="2600325" cy="175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270" y="3406958"/>
            <a:ext cx="2143125" cy="18181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578" y="3406958"/>
            <a:ext cx="2255235" cy="18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5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8337" y="627019"/>
            <a:ext cx="4452309" cy="120032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7200" b="1" u="sng" dirty="0" smtClean="0">
                <a:solidFill>
                  <a:srgbClr val="002060"/>
                </a:solidFill>
              </a:rPr>
              <a:t>Evaluation:</a:t>
            </a:r>
            <a:endParaRPr lang="en-US" sz="7200" b="1" u="sng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38281" y="62233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59001" y="2992886"/>
            <a:ext cx="7144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What is </a:t>
            </a:r>
            <a:r>
              <a:rPr lang="en-US" sz="3200" b="1" dirty="0" err="1" smtClean="0">
                <a:solidFill>
                  <a:srgbClr val="002060"/>
                </a:solidFill>
              </a:rPr>
              <a:t>Ms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Rehana</a:t>
            </a:r>
            <a:r>
              <a:rPr lang="en-US" sz="3200" b="1" dirty="0" smtClean="0">
                <a:solidFill>
                  <a:srgbClr val="002060"/>
                </a:solidFill>
              </a:rPr>
              <a:t> talking about?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37917" y="3519058"/>
            <a:ext cx="8385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  </a:t>
            </a:r>
            <a:r>
              <a:rPr lang="en-US" sz="2800" b="1" dirty="0" smtClean="0">
                <a:solidFill>
                  <a:srgbClr val="0070C0"/>
                </a:solidFill>
              </a:rPr>
              <a:t>(a)</a:t>
            </a:r>
            <a:r>
              <a:rPr lang="en-US" sz="2800" b="1" dirty="0" err="1" smtClean="0">
                <a:solidFill>
                  <a:srgbClr val="0070C0"/>
                </a:solidFill>
              </a:rPr>
              <a:t>english</a:t>
            </a:r>
            <a:r>
              <a:rPr lang="en-US" sz="2800" b="1" dirty="0" smtClean="0">
                <a:solidFill>
                  <a:srgbClr val="0070C0"/>
                </a:solidFill>
              </a:rPr>
              <a:t>   (b)health     (c)food  (d)water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59001" y="4056173"/>
            <a:ext cx="6656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2.Our body needs a---amount of food.</a:t>
            </a:r>
            <a:r>
              <a:rPr lang="en-US" sz="3200" dirty="0" smtClean="0">
                <a:solidFill>
                  <a:srgbClr val="002060"/>
                </a:solidFill>
              </a:rPr>
              <a:t>                                                      </a:t>
            </a:r>
            <a:r>
              <a:rPr lang="en-US" sz="3200" b="1" dirty="0" smtClean="0">
                <a:solidFill>
                  <a:srgbClr val="002060"/>
                </a:solidFill>
              </a:rPr>
              <a:t>                     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86307" y="5022719"/>
            <a:ext cx="7589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3</a:t>
            </a:r>
            <a:r>
              <a:rPr lang="en-US" sz="3200" b="1" dirty="0" smtClean="0">
                <a:solidFill>
                  <a:srgbClr val="002060"/>
                </a:solidFill>
              </a:rPr>
              <a:t>. In the passage, “Eating” is used as a/an --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96717" y="5715547"/>
            <a:ext cx="8203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rgbClr val="0070C0"/>
                </a:solidFill>
              </a:rPr>
              <a:t>(a)verb  (b)adjective </a:t>
            </a:r>
            <a:r>
              <a:rPr lang="en-US" sz="2800" b="1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sym typeface="Symbol" panose="05050102010706020507" pitchFamily="18" charset="2"/>
              </a:rPr>
              <a:t>      </a:t>
            </a:r>
            <a:r>
              <a:rPr lang="en-US" sz="2800" b="1" dirty="0" smtClean="0">
                <a:solidFill>
                  <a:srgbClr val="0070C0"/>
                </a:solidFill>
              </a:rPr>
              <a:t>(c)noun   (d)adverb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498501" y="4539446"/>
            <a:ext cx="7077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(a) huge  </a:t>
            </a:r>
            <a:r>
              <a:rPr lang="en-US" sz="2800" b="1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sym typeface="Symbol" panose="05050102010706020507" pitchFamily="18" charset="2"/>
              </a:rPr>
              <a:t>  </a:t>
            </a:r>
            <a:r>
              <a:rPr lang="en-US" sz="2800" b="1" dirty="0" smtClean="0">
                <a:solidFill>
                  <a:srgbClr val="0070C0"/>
                </a:solidFill>
              </a:rPr>
              <a:t>(b) specific  (c) scanty  (d) large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3604" y="3353048"/>
            <a:ext cx="367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sym typeface="Symbol" panose="05050102010706020507" pitchFamily="18" charset="2"/>
              </a:rPr>
              <a:t>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17077" y="4414883"/>
            <a:ext cx="57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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9187" y="5315106"/>
            <a:ext cx="4880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4000" dirty="0" smtClean="0">
                <a:solidFill>
                  <a:srgbClr val="FF0000"/>
                </a:solidFill>
                <a:sym typeface="Symbol" panose="05050102010706020507" pitchFamily="18" charset="2"/>
              </a:rPr>
              <a:t>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19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2376" y="564557"/>
            <a:ext cx="5131754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7200" b="1" u="sng" dirty="0" smtClean="0">
                <a:solidFill>
                  <a:srgbClr val="002060"/>
                </a:solidFill>
              </a:rPr>
              <a:t>Home Work:</a:t>
            </a:r>
            <a:endParaRPr lang="en-US" sz="7200" b="1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3342" y="3930616"/>
            <a:ext cx="104576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8496" y="3459323"/>
            <a:ext cx="1009703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002060"/>
                </a:solidFill>
              </a:rPr>
              <a:t>Write a composition about your </a:t>
            </a:r>
            <a:r>
              <a:rPr lang="en-US" sz="3600" b="1" dirty="0" err="1" smtClean="0">
                <a:solidFill>
                  <a:srgbClr val="002060"/>
                </a:solidFill>
              </a:rPr>
              <a:t>favourite</a:t>
            </a:r>
            <a:r>
              <a:rPr lang="en-US" sz="3600" b="1" dirty="0" smtClean="0">
                <a:solidFill>
                  <a:srgbClr val="002060"/>
                </a:solidFill>
              </a:rPr>
              <a:t> food according to the following topics…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definition  food.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</a:rPr>
              <a:t> To get the source of nutritious food.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</a:rPr>
              <a:t> The necessity of good food.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67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471488"/>
            <a:ext cx="11129963" cy="63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7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2960</TotalTime>
  <Words>471</Words>
  <Application>Microsoft Office PowerPoint</Application>
  <PresentationFormat>Widescreen</PresentationFormat>
  <Paragraphs>95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658</cp:revision>
  <dcterms:created xsi:type="dcterms:W3CDTF">2013-11-13T03:01:49Z</dcterms:created>
  <dcterms:modified xsi:type="dcterms:W3CDTF">2014-01-23T05:06:50Z</dcterms:modified>
</cp:coreProperties>
</file>